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Lst>
  <p:sldIdLst>
    <p:sldId id="265" r:id="rId2"/>
    <p:sldId id="266" r:id="rId3"/>
    <p:sldId id="269" r:id="rId4"/>
    <p:sldId id="270" r:id="rId5"/>
    <p:sldId id="271" r:id="rId6"/>
    <p:sldId id="272" r:id="rId7"/>
    <p:sldId id="273" r:id="rId8"/>
    <p:sldId id="274" r:id="rId9"/>
    <p:sldId id="275" r:id="rId10"/>
    <p:sldId id="27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3399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00" autoAdjust="0"/>
    <p:restoredTop sz="94660"/>
  </p:normalViewPr>
  <p:slideViewPr>
    <p:cSldViewPr snapToGrid="0">
      <p:cViewPr>
        <p:scale>
          <a:sx n="68" d="100"/>
          <a:sy n="68" d="100"/>
        </p:scale>
        <p:origin x="-810" y="-19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a:prstGeom prst="rect">
            <a:avLst/>
          </a:prstGeo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a:prstGeom prst="rect">
            <a:avLst/>
          </a:prstGeo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24129" y="6470704"/>
            <a:ext cx="2154143" cy="274320"/>
          </a:xfrm>
          <a:prstGeom prst="rect">
            <a:avLst/>
          </a:prstGeom>
        </p:spPr>
        <p:txBody>
          <a:bodyPr/>
          <a:lstStyle>
            <a:lvl1pPr algn="l">
              <a:defRPr/>
            </a:lvl1pPr>
          </a:lstStyle>
          <a:p>
            <a:fld id="{6AD6EE87-EBD5-4F12-A48A-63ACA297AC8F}" type="datetimeFigureOut">
              <a:rPr lang="en-US" dirty="0"/>
              <a:pPr/>
              <a:t>6/28/2018</a:t>
            </a:fld>
            <a:endParaRPr lang="en-US" dirty="0"/>
          </a:p>
        </p:txBody>
      </p:sp>
      <p:sp>
        <p:nvSpPr>
          <p:cNvPr id="5" name="Footer Placeholder 4"/>
          <p:cNvSpPr>
            <a:spLocks noGrp="1"/>
          </p:cNvSpPr>
          <p:nvPr>
            <p:ph type="ftr" sz="quarter" idx="11"/>
          </p:nvPr>
        </p:nvSpPr>
        <p:spPr>
          <a:xfrm>
            <a:off x="4842932" y="6470704"/>
            <a:ext cx="5901459" cy="27432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4FAB73BC-B049-4115-A692-8D63A059BFB8}" type="slidenum">
              <a:rPr lang="en-US" dirty="0"/>
              <a:pPr/>
              <a:t>‹#›</a:t>
            </a:fld>
            <a:endParaRPr lang="en-US" dirty="0"/>
          </a:p>
        </p:txBody>
      </p:sp>
      <p:sp>
        <p:nvSpPr>
          <p:cNvPr id="13" name="Rectangle 12"/>
          <p:cNvSpPr/>
          <p:nvPr/>
        </p:nvSpPr>
        <p:spPr>
          <a:xfrm>
            <a:off x="0" y="-1"/>
            <a:ext cx="12192000" cy="4572001"/>
          </a:xfrm>
          <a:prstGeom prst="rect">
            <a:avLst/>
          </a:prstGeom>
          <a:blipFill dpi="0" rotWithShape="1">
            <a:blip r:embed="rId2">
              <a:duotone>
                <a:schemeClr val="accent1">
                  <a:shade val="45000"/>
                  <a:satMod val="135000"/>
                </a:schemeClr>
                <a:prstClr val="white"/>
              </a:duotone>
            </a:blip>
            <a:srcRect/>
            <a:tile tx="25400" ty="6350" sx="71000" sy="71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a:prstGeom prst="rect">
            <a:avLst/>
          </a:prstGeo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128" y="2286000"/>
            <a:ext cx="9720073" cy="402336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24129" y="6470704"/>
            <a:ext cx="2154143" cy="274320"/>
          </a:xfrm>
          <a:prstGeom prst="rect">
            <a:avLst/>
          </a:prstGeom>
        </p:spPr>
        <p:txBody>
          <a:bodyPr/>
          <a:lstStyle/>
          <a:p>
            <a:fld id="{4CD73815-2707-4475-8F1A-B873CB631BB4}" type="datetimeFigureOut">
              <a:rPr lang="en-US" dirty="0"/>
              <a:pPr/>
              <a:t>6/28/2018</a:t>
            </a:fld>
            <a:endParaRPr lang="en-US" dirty="0"/>
          </a:p>
        </p:txBody>
      </p:sp>
      <p:sp>
        <p:nvSpPr>
          <p:cNvPr id="5" name="Footer Placeholder 4"/>
          <p:cNvSpPr>
            <a:spLocks noGrp="1"/>
          </p:cNvSpPr>
          <p:nvPr>
            <p:ph type="ftr" sz="quarter" idx="11"/>
          </p:nvPr>
        </p:nvSpPr>
        <p:spPr>
          <a:xfrm>
            <a:off x="4842932" y="6470704"/>
            <a:ext cx="5901459" cy="27432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a:prstGeom prst="rect">
            <a:avLst/>
          </a:prstGeo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24129" y="6470704"/>
            <a:ext cx="2154143" cy="274320"/>
          </a:xfrm>
          <a:prstGeom prst="rect">
            <a:avLst/>
          </a:prstGeom>
        </p:spPr>
        <p:txBody>
          <a:bodyPr/>
          <a:lstStyle/>
          <a:p>
            <a:fld id="{2A4AFB99-0EAB-4182-AFF8-E214C82A68F6}" type="datetimeFigureOut">
              <a:rPr lang="en-US" dirty="0"/>
              <a:pPr/>
              <a:t>6/28/2018</a:t>
            </a:fld>
            <a:endParaRPr lang="en-US" dirty="0"/>
          </a:p>
        </p:txBody>
      </p:sp>
      <p:sp>
        <p:nvSpPr>
          <p:cNvPr id="5" name="Footer Placeholder 4"/>
          <p:cNvSpPr>
            <a:spLocks noGrp="1"/>
          </p:cNvSpPr>
          <p:nvPr>
            <p:ph type="ftr" sz="quarter" idx="11"/>
          </p:nvPr>
        </p:nvSpPr>
        <p:spPr>
          <a:xfrm>
            <a:off x="4842932" y="6470704"/>
            <a:ext cx="5901459" cy="27432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4FAB73BC-B049-4115-A692-8D63A059BFB8}" type="slidenum">
              <a:rPr lang="en-US" dirty="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1024128" y="2286000"/>
            <a:ext cx="9720073" cy="402336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24129" y="6470704"/>
            <a:ext cx="2154143" cy="274320"/>
          </a:xfrm>
          <a:prstGeom prst="rect">
            <a:avLst/>
          </a:prstGeom>
        </p:spPr>
        <p:txBody>
          <a:bodyPr/>
          <a:lstStyle/>
          <a:p>
            <a:fld id="{A5D3794B-289A-4A80-97D7-111025398D45}" type="datetimeFigureOut">
              <a:rPr lang="en-US" dirty="0"/>
              <a:pPr/>
              <a:t>6/28/2018</a:t>
            </a:fld>
            <a:endParaRPr lang="en-US" dirty="0"/>
          </a:p>
        </p:txBody>
      </p:sp>
      <p:sp>
        <p:nvSpPr>
          <p:cNvPr id="5" name="Footer Placeholder 4"/>
          <p:cNvSpPr>
            <a:spLocks noGrp="1"/>
          </p:cNvSpPr>
          <p:nvPr>
            <p:ph type="ftr" sz="quarter" idx="11"/>
          </p:nvPr>
        </p:nvSpPr>
        <p:spPr>
          <a:xfrm>
            <a:off x="4842932" y="6470704"/>
            <a:ext cx="5901459" cy="27432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a:prstGeom prst="rect">
            <a:avLst/>
          </a:prstGeo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a:prstGeom prst="rect">
            <a:avLst/>
          </a:prstGeo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1024129" y="6470704"/>
            <a:ext cx="2154143" cy="274320"/>
          </a:xfrm>
          <a:prstGeom prst="rect">
            <a:avLst/>
          </a:prstGeom>
        </p:spPr>
        <p:txBody>
          <a:bodyPr/>
          <a:lstStyle/>
          <a:p>
            <a:fld id="{5A61015F-7CC6-4D0A-9D87-873EA4C304CC}" type="datetimeFigureOut">
              <a:rPr lang="en-US" dirty="0"/>
              <a:pPr/>
              <a:t>6/28/2018</a:t>
            </a:fld>
            <a:endParaRPr lang="en-US" dirty="0"/>
          </a:p>
        </p:txBody>
      </p:sp>
      <p:sp>
        <p:nvSpPr>
          <p:cNvPr id="5" name="Footer Placeholder 4"/>
          <p:cNvSpPr>
            <a:spLocks noGrp="1"/>
          </p:cNvSpPr>
          <p:nvPr>
            <p:ph type="ftr" sz="quarter" idx="11"/>
          </p:nvPr>
        </p:nvSpPr>
        <p:spPr>
          <a:xfrm>
            <a:off x="4842932" y="6470704"/>
            <a:ext cx="5901459" cy="27432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4FAB73BC-B049-4115-A692-8D63A059BFB8}" type="slidenum">
              <a:rPr lang="en-US" dirty="0"/>
              <a:pPr/>
              <a:t>‹#›</a:t>
            </a:fld>
            <a:endParaRPr lang="en-US" dirty="0"/>
          </a:p>
        </p:txBody>
      </p:sp>
      <p:sp>
        <p:nvSpPr>
          <p:cNvPr id="10" name="Rectangle 9"/>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25400" ty="6350" sx="71000" sy="71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24129" y="6470704"/>
            <a:ext cx="2154143" cy="274320"/>
          </a:xfrm>
          <a:prstGeom prst="rect">
            <a:avLst/>
          </a:prstGeom>
        </p:spPr>
        <p:txBody>
          <a:bodyPr/>
          <a:lstStyle/>
          <a:p>
            <a:fld id="{93C6A301-0538-44EC-B09D-202E1042A48B}" type="datetimeFigureOut">
              <a:rPr lang="en-US" dirty="0"/>
              <a:pPr/>
              <a:t>6/28/2018</a:t>
            </a:fld>
            <a:endParaRPr lang="en-US" dirty="0"/>
          </a:p>
        </p:txBody>
      </p:sp>
      <p:sp>
        <p:nvSpPr>
          <p:cNvPr id="6" name="Footer Placeholder 5"/>
          <p:cNvSpPr>
            <a:spLocks noGrp="1"/>
          </p:cNvSpPr>
          <p:nvPr>
            <p:ph type="ftr" sz="quarter" idx="11"/>
          </p:nvPr>
        </p:nvSpPr>
        <p:spPr>
          <a:xfrm>
            <a:off x="4842932" y="6470704"/>
            <a:ext cx="5901459" cy="274320"/>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a:prstGeom prst="rect">
            <a:avLst/>
          </a:prstGeo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a:prstGeom prst="rect">
            <a:avLst/>
          </a:prstGeo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a:prstGeom prst="rect">
            <a:avLst/>
          </a:prstGeo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1024129" y="6470704"/>
            <a:ext cx="2154143" cy="274320"/>
          </a:xfrm>
          <a:prstGeom prst="rect">
            <a:avLst/>
          </a:prstGeom>
        </p:spPr>
        <p:txBody>
          <a:bodyPr/>
          <a:lstStyle/>
          <a:p>
            <a:fld id="{D789574A-8875-45EF-8EA2-3CAA0F7ABC4C}" type="datetimeFigureOut">
              <a:rPr lang="en-US" dirty="0"/>
              <a:pPr/>
              <a:t>6/28/2018</a:t>
            </a:fld>
            <a:endParaRPr lang="en-US" dirty="0"/>
          </a:p>
        </p:txBody>
      </p:sp>
      <p:sp>
        <p:nvSpPr>
          <p:cNvPr id="8" name="Footer Placeholder 7"/>
          <p:cNvSpPr>
            <a:spLocks noGrp="1"/>
          </p:cNvSpPr>
          <p:nvPr>
            <p:ph type="ftr" sz="quarter" idx="11"/>
          </p:nvPr>
        </p:nvSpPr>
        <p:spPr>
          <a:xfrm>
            <a:off x="4842932" y="6470704"/>
            <a:ext cx="5901459" cy="274320"/>
          </a:xfrm>
          <a:prstGeom prst="rect">
            <a:avLst/>
          </a:prstGeom>
        </p:spPr>
        <p:txBody>
          <a:bodyPr/>
          <a:lstStyle/>
          <a:p>
            <a:endParaRPr lang="en-US" dirty="0"/>
          </a:p>
        </p:txBody>
      </p:sp>
      <p:sp>
        <p:nvSpPr>
          <p:cNvPr id="9" name="Slide Number Placeholder 8"/>
          <p:cNvSpPr>
            <a:spLocks noGrp="1"/>
          </p:cNvSpPr>
          <p:nvPr>
            <p:ph type="sldNum" sz="quarter" idx="12"/>
          </p:nvPr>
        </p:nvSpPr>
        <p:spPr>
          <a:xfrm>
            <a:off x="10837333" y="6470704"/>
            <a:ext cx="973667" cy="274320"/>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1024129" y="6470704"/>
            <a:ext cx="2154143" cy="274320"/>
          </a:xfrm>
          <a:prstGeom prst="rect">
            <a:avLst/>
          </a:prstGeom>
        </p:spPr>
        <p:txBody>
          <a:bodyPr/>
          <a:lstStyle/>
          <a:p>
            <a:fld id="{67EF4D4C-5367-4C26-9E2B-D8088D7FCA81}" type="datetimeFigureOut">
              <a:rPr lang="en-US" dirty="0"/>
              <a:pPr/>
              <a:t>6/28/2018</a:t>
            </a:fld>
            <a:endParaRPr lang="en-US" dirty="0"/>
          </a:p>
        </p:txBody>
      </p:sp>
      <p:sp>
        <p:nvSpPr>
          <p:cNvPr id="4" name="Footer Placeholder 3"/>
          <p:cNvSpPr>
            <a:spLocks noGrp="1"/>
          </p:cNvSpPr>
          <p:nvPr>
            <p:ph type="ftr" sz="quarter" idx="11"/>
          </p:nvPr>
        </p:nvSpPr>
        <p:spPr>
          <a:xfrm>
            <a:off x="4842932" y="6470704"/>
            <a:ext cx="5901459" cy="274320"/>
          </a:xfrm>
          <a:prstGeom prst="rect">
            <a:avLst/>
          </a:prstGeom>
        </p:spPr>
        <p:txBody>
          <a:bodyPr/>
          <a:lstStyle/>
          <a:p>
            <a:endParaRPr lang="en-US" dirty="0"/>
          </a:p>
        </p:txBody>
      </p:sp>
      <p:sp>
        <p:nvSpPr>
          <p:cNvPr id="5" name="Slide Number Placeholder 4"/>
          <p:cNvSpPr>
            <a:spLocks noGrp="1"/>
          </p:cNvSpPr>
          <p:nvPr>
            <p:ph type="sldNum" sz="quarter" idx="12"/>
          </p:nvPr>
        </p:nvSpPr>
        <p:spPr>
          <a:xfrm>
            <a:off x="10837333" y="6470704"/>
            <a:ext cx="973667" cy="274320"/>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24129" y="6470704"/>
            <a:ext cx="2154143" cy="274320"/>
          </a:xfrm>
          <a:prstGeom prst="rect">
            <a:avLst/>
          </a:prstGeom>
        </p:spPr>
        <p:txBody>
          <a:bodyPr/>
          <a:lstStyle/>
          <a:p>
            <a:fld id="{56E91E96-98B0-4413-9547-46F3504108EF}" type="datetimeFigureOut">
              <a:rPr lang="en-US" dirty="0"/>
              <a:pPr/>
              <a:t>6/28/2018</a:t>
            </a:fld>
            <a:endParaRPr lang="en-US" dirty="0"/>
          </a:p>
        </p:txBody>
      </p:sp>
      <p:sp>
        <p:nvSpPr>
          <p:cNvPr id="3" name="Footer Placeholder 2"/>
          <p:cNvSpPr>
            <a:spLocks noGrp="1"/>
          </p:cNvSpPr>
          <p:nvPr>
            <p:ph type="ftr" sz="quarter" idx="11"/>
          </p:nvPr>
        </p:nvSpPr>
        <p:spPr>
          <a:xfrm>
            <a:off x="4842932" y="6470704"/>
            <a:ext cx="5901459" cy="274320"/>
          </a:xfrm>
          <a:prstGeom prst="rect">
            <a:avLst/>
          </a:prstGeom>
        </p:spPr>
        <p:txBody>
          <a:bodyPr/>
          <a:lstStyle/>
          <a:p>
            <a:endParaRPr lang="en-US" dirty="0"/>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a:prstGeom prst="rect">
            <a:avLst/>
          </a:prstGeo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a:prstGeom prst="rect">
            <a:avLst/>
          </a:prstGeo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a:prstGeom prst="rect">
            <a:avLst/>
          </a:prstGeo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024129" y="6470704"/>
            <a:ext cx="2154143" cy="274320"/>
          </a:xfrm>
          <a:prstGeom prst="rect">
            <a:avLst/>
          </a:prstGeom>
        </p:spPr>
        <p:txBody>
          <a:bodyPr/>
          <a:lstStyle/>
          <a:p>
            <a:fld id="{05C68B11-C5A8-448C-8CE9-B1A273C79CFC}" type="datetimeFigureOut">
              <a:rPr lang="en-US" dirty="0"/>
              <a:pPr/>
              <a:t>6/28/2018</a:t>
            </a:fld>
            <a:endParaRPr lang="en-US" dirty="0"/>
          </a:p>
        </p:txBody>
      </p:sp>
      <p:sp>
        <p:nvSpPr>
          <p:cNvPr id="6" name="Footer Placeholder 5"/>
          <p:cNvSpPr>
            <a:spLocks noGrp="1"/>
          </p:cNvSpPr>
          <p:nvPr>
            <p:ph type="ftr" sz="quarter" idx="11"/>
          </p:nvPr>
        </p:nvSpPr>
        <p:spPr>
          <a:xfrm>
            <a:off x="4842932" y="6470704"/>
            <a:ext cx="5901459" cy="274320"/>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a:prstGeom prst="rect">
            <a:avLst/>
          </a:prstGeo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prstGeom prst="rect">
            <a:avLst/>
          </a:prstGeom>
          <a:solidFill>
            <a:schemeClr val="accent1"/>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a:prstGeom prst="rect">
            <a:avLst/>
          </a:prstGeo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1024129" y="6470704"/>
            <a:ext cx="2154143" cy="274320"/>
          </a:xfrm>
          <a:prstGeom prst="rect">
            <a:avLst/>
          </a:prstGeom>
        </p:spPr>
        <p:txBody>
          <a:bodyPr/>
          <a:lstStyle/>
          <a:p>
            <a:fld id="{C7616CA0-919D-4A49-9C8A-62FDFB3A5183}" type="datetimeFigureOut">
              <a:rPr lang="en-US" dirty="0"/>
              <a:pPr/>
              <a:t>6/28/2018</a:t>
            </a:fld>
            <a:endParaRPr lang="en-US" dirty="0"/>
          </a:p>
        </p:txBody>
      </p:sp>
      <p:sp>
        <p:nvSpPr>
          <p:cNvPr id="6" name="Footer Placeholder 5"/>
          <p:cNvSpPr>
            <a:spLocks noGrp="1"/>
          </p:cNvSpPr>
          <p:nvPr>
            <p:ph type="ftr" sz="quarter" idx="11"/>
          </p:nvPr>
        </p:nvSpPr>
        <p:spPr>
          <a:xfrm>
            <a:off x="4842932" y="6470704"/>
            <a:ext cx="5901459" cy="274320"/>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p>
            <a:fld id="{867E5644-1E61-4311-A31E-84CB9C7AA8A9}" type="slidenum">
              <a:rPr lang="en-US" dirty="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13">
            <a:extLst>
              <a:ext uri="{28A0092B-C50C-407E-A947-70E740481C1C}">
                <a14:useLocalDpi xmlns="" xmlns:a14="http://schemas.microsoft.com/office/drawing/2010/main" val="0"/>
              </a:ext>
            </a:extLst>
          </a:blip>
          <a:stretch>
            <a:fillRect/>
          </a:stretch>
        </p:blipFill>
        <p:spPr>
          <a:xfrm>
            <a:off x="-1" y="1874"/>
            <a:ext cx="12195335" cy="685612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0"/>
            <a:ext cx="12195335" cy="687206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0"/>
            <a:ext cx="12195335" cy="6872068"/>
          </a:xfrm>
          <a:prstGeom prst="rect">
            <a:avLst/>
          </a:prstGeom>
        </p:spPr>
      </p:pic>
      <p:pic>
        <p:nvPicPr>
          <p:cNvPr id="3" name="Picture 5" descr="C:\Users\admin\Downloads\last-page.jpg"/>
          <p:cNvPicPr>
            <a:picLocks noChangeAspect="1" noChangeArrowheads="1"/>
          </p:cNvPicPr>
          <p:nvPr/>
        </p:nvPicPr>
        <p:blipFill>
          <a:blip r:embed="rId3"/>
          <a:srcRect l="66615" t="10257" r="14923" b="81333"/>
          <a:stretch>
            <a:fillRect/>
          </a:stretch>
        </p:blipFill>
        <p:spPr bwMode="auto">
          <a:xfrm>
            <a:off x="4119092" y="1775236"/>
            <a:ext cx="4068305" cy="1390004"/>
          </a:xfrm>
          <a:prstGeom prst="rect">
            <a:avLst/>
          </a:prstGeom>
          <a:noFill/>
          <a:ln w="9525">
            <a:noFill/>
            <a:miter lim="800000"/>
            <a:headEnd/>
            <a:tailEnd/>
          </a:ln>
        </p:spPr>
      </p:pic>
      <p:pic>
        <p:nvPicPr>
          <p:cNvPr id="4" name="Picture 3"/>
          <p:cNvPicPr>
            <a:picLocks noChangeAspect="1"/>
          </p:cNvPicPr>
          <p:nvPr/>
        </p:nvPicPr>
        <p:blipFill>
          <a:blip r:embed="rId4">
            <a:extLst>
              <a:ext uri="{28A0092B-C50C-407E-A947-70E740481C1C}">
                <a14:useLocalDpi xmlns="" xmlns:a14="http://schemas.microsoft.com/office/drawing/2010/main" val="0"/>
              </a:ext>
            </a:extLst>
          </a:blip>
          <a:srcRect l="81236" b="85670"/>
          <a:stretch>
            <a:fillRect/>
          </a:stretch>
        </p:blipFill>
        <p:spPr>
          <a:xfrm>
            <a:off x="4403187" y="3297555"/>
            <a:ext cx="3484632" cy="1499535"/>
          </a:xfrm>
          <a:prstGeom prst="rect">
            <a:avLst/>
          </a:prstGeom>
        </p:spPr>
      </p:pic>
    </p:spTree>
    <p:extLst>
      <p:ext uri="{BB962C8B-B14F-4D97-AF65-F5344CB8AC3E}">
        <p14:creationId xmlns="" xmlns:p14="http://schemas.microsoft.com/office/powerpoint/2010/main" val="16900596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0"/>
            <a:ext cx="12195335" cy="6872068"/>
          </a:xfrm>
          <a:prstGeom prst="rect">
            <a:avLst/>
          </a:prstGeom>
        </p:spPr>
      </p:pic>
      <p:sp>
        <p:nvSpPr>
          <p:cNvPr id="4" name="Rectangle 3"/>
          <p:cNvSpPr>
            <a:spLocks noChangeArrowheads="1"/>
          </p:cNvSpPr>
          <p:nvPr/>
        </p:nvSpPr>
        <p:spPr bwMode="auto">
          <a:xfrm>
            <a:off x="2652760" y="1768484"/>
            <a:ext cx="9164101" cy="430875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dirty="0" smtClean="0">
                <a:ln>
                  <a:noFill/>
                </a:ln>
                <a:solidFill>
                  <a:srgbClr val="000000"/>
                </a:solidFill>
                <a:effectLst/>
                <a:latin typeface="Roboto" pitchFamily="2" charset="0"/>
                <a:ea typeface="Roboto" pitchFamily="2" charset="0"/>
                <a:cs typeface="Arial" pitchFamily="34" charset="0"/>
              </a:rPr>
              <a:t>A full fledged 360 degree media advertising agency head quartered in Mumbai,      </a:t>
            </a:r>
            <a:r>
              <a:rPr kumimoji="0" lang="en-US" sz="1900" b="1" i="0" u="none" strike="noStrike" cap="none" normalizeH="0" baseline="0" dirty="0" err="1" smtClean="0">
                <a:ln>
                  <a:noFill/>
                </a:ln>
                <a:solidFill>
                  <a:srgbClr val="3399FF"/>
                </a:solidFill>
                <a:effectLst/>
                <a:latin typeface="Roboto" pitchFamily="2" charset="0"/>
                <a:ea typeface="Roboto" pitchFamily="2" charset="0"/>
                <a:cs typeface="Arial" pitchFamily="34" charset="0"/>
              </a:rPr>
              <a:t>Summo</a:t>
            </a:r>
            <a:r>
              <a:rPr kumimoji="0" lang="en-US" sz="1900" b="1" i="0" u="none" strike="noStrike" cap="none" normalizeH="0" baseline="0" dirty="0" smtClean="0">
                <a:ln>
                  <a:noFill/>
                </a:ln>
                <a:solidFill>
                  <a:srgbClr val="3399FF"/>
                </a:solidFill>
                <a:effectLst/>
                <a:latin typeface="Roboto" pitchFamily="2" charset="0"/>
                <a:ea typeface="Roboto" pitchFamily="2" charset="0"/>
                <a:cs typeface="Arial" pitchFamily="34" charset="0"/>
              </a:rPr>
              <a:t>  </a:t>
            </a:r>
            <a:r>
              <a:rPr kumimoji="0" lang="en-US" sz="1900" b="1" i="0" u="none" strike="noStrike" cap="none" normalizeH="0" baseline="0" dirty="0" err="1" smtClean="0">
                <a:ln>
                  <a:noFill/>
                </a:ln>
                <a:solidFill>
                  <a:srgbClr val="3399FF"/>
                </a:solidFill>
                <a:effectLst/>
                <a:latin typeface="Roboto" pitchFamily="2" charset="0"/>
                <a:ea typeface="Roboto" pitchFamily="2" charset="0"/>
                <a:cs typeface="Arial" pitchFamily="34" charset="0"/>
              </a:rPr>
              <a:t>Brandcom</a:t>
            </a:r>
            <a:r>
              <a:rPr kumimoji="0" lang="en-US" sz="1900" b="1" i="0" u="none" strike="noStrike" cap="none" normalizeH="0" baseline="0" dirty="0" smtClean="0">
                <a:ln>
                  <a:noFill/>
                </a:ln>
                <a:solidFill>
                  <a:srgbClr val="3399FF"/>
                </a:solidFill>
                <a:effectLst/>
                <a:latin typeface="Roboto" pitchFamily="2" charset="0"/>
                <a:ea typeface="Roboto" pitchFamily="2" charset="0"/>
                <a:cs typeface="Arial" pitchFamily="34" charset="0"/>
              </a:rPr>
              <a:t> </a:t>
            </a:r>
            <a:r>
              <a:rPr kumimoji="0" lang="en-US" sz="1900" b="0" i="0" u="none" strike="noStrike" cap="none" normalizeH="0" baseline="0" dirty="0" smtClean="0">
                <a:ln>
                  <a:noFill/>
                </a:ln>
                <a:solidFill>
                  <a:srgbClr val="000000"/>
                </a:solidFill>
                <a:effectLst/>
                <a:latin typeface="Roboto" pitchFamily="2" charset="0"/>
                <a:ea typeface="Roboto" pitchFamily="2" charset="0"/>
                <a:cs typeface="Arial" pitchFamily="34" charset="0"/>
              </a:rPr>
              <a:t>is the perennial flow of fresh ideas that sifts through the consumer values, needs and beliefs to communicate messages that propel the brand towards the target audience. </a:t>
            </a:r>
          </a:p>
          <a:p>
            <a:pPr marL="0" marR="0" lvl="0" indent="0" algn="just" defTabSz="914400" rtl="0" eaLnBrk="1" fontAlgn="base" latinLnBrk="0" hangingPunct="1">
              <a:lnSpc>
                <a:spcPct val="100000"/>
              </a:lnSpc>
              <a:spcBef>
                <a:spcPct val="0"/>
              </a:spcBef>
              <a:spcAft>
                <a:spcPct val="0"/>
              </a:spcAft>
              <a:buClrTx/>
              <a:buSzTx/>
              <a:buFontTx/>
              <a:buNone/>
              <a:tabLst/>
            </a:pPr>
            <a:endParaRPr lang="en-US" sz="1900" dirty="0" smtClean="0">
              <a:solidFill>
                <a:srgbClr val="000000"/>
              </a:solidFill>
              <a:latin typeface="Roboto" pitchFamily="2" charset="0"/>
              <a:ea typeface="Roboto" pitchFamily="2" charset="0"/>
              <a:cs typeface="Arial" pitchFamily="34" charset="0"/>
            </a:endParaRPr>
          </a:p>
          <a:p>
            <a:pPr lvl="0" algn="just" defTabSz="914400" fontAlgn="base">
              <a:spcBef>
                <a:spcPct val="0"/>
              </a:spcBef>
              <a:spcAft>
                <a:spcPct val="0"/>
              </a:spcAft>
            </a:pPr>
            <a:r>
              <a:rPr kumimoji="0" lang="en-US" sz="1900" b="0" i="0" u="none" strike="noStrike" cap="none" normalizeH="0" baseline="0" dirty="0" err="1" smtClean="0">
                <a:ln>
                  <a:noFill/>
                </a:ln>
                <a:solidFill>
                  <a:srgbClr val="000000"/>
                </a:solidFill>
                <a:effectLst/>
                <a:latin typeface="Roboto" pitchFamily="2" charset="0"/>
                <a:ea typeface="Roboto" pitchFamily="2" charset="0"/>
                <a:cs typeface="Arial" pitchFamily="34" charset="0"/>
              </a:rPr>
              <a:t>Summo</a:t>
            </a:r>
            <a:r>
              <a:rPr kumimoji="0" lang="en-US" sz="1900" b="0" i="0" u="none" strike="noStrike" cap="none" normalizeH="0" baseline="0" dirty="0" smtClean="0">
                <a:ln>
                  <a:noFill/>
                </a:ln>
                <a:solidFill>
                  <a:srgbClr val="000000"/>
                </a:solidFill>
                <a:effectLst/>
                <a:latin typeface="Roboto" pitchFamily="2" charset="0"/>
                <a:ea typeface="Roboto" pitchFamily="2" charset="0"/>
                <a:cs typeface="Arial" pitchFamily="34" charset="0"/>
              </a:rPr>
              <a:t> </a:t>
            </a:r>
            <a:r>
              <a:rPr kumimoji="0" lang="en-US" sz="1900" b="0" i="0" u="none" strike="noStrike" cap="none" normalizeH="0" baseline="0" dirty="0" err="1" smtClean="0">
                <a:ln>
                  <a:noFill/>
                </a:ln>
                <a:solidFill>
                  <a:srgbClr val="000000"/>
                </a:solidFill>
                <a:effectLst/>
                <a:latin typeface="Roboto" pitchFamily="2" charset="0"/>
                <a:ea typeface="Roboto" pitchFamily="2" charset="0"/>
                <a:cs typeface="Arial" pitchFamily="34" charset="0"/>
              </a:rPr>
              <a:t>Brandcom</a:t>
            </a:r>
            <a:r>
              <a:rPr kumimoji="0" lang="en-US" sz="1900" b="0" i="0" u="none" strike="noStrike" cap="none" normalizeH="0" baseline="0" dirty="0" smtClean="0">
                <a:ln>
                  <a:noFill/>
                </a:ln>
                <a:solidFill>
                  <a:srgbClr val="000000"/>
                </a:solidFill>
                <a:effectLst/>
                <a:latin typeface="Roboto" pitchFamily="2" charset="0"/>
                <a:ea typeface="Roboto" pitchFamily="2" charset="0"/>
                <a:cs typeface="Arial" pitchFamily="34" charset="0"/>
              </a:rPr>
              <a:t> </a:t>
            </a:r>
            <a:r>
              <a:rPr kumimoji="0" lang="en-US" sz="1900" b="0" i="0" u="none" strike="noStrike" cap="none" normalizeH="0" baseline="0" dirty="0" smtClean="0">
                <a:ln>
                  <a:noFill/>
                </a:ln>
                <a:solidFill>
                  <a:srgbClr val="000000"/>
                </a:solidFill>
                <a:effectLst/>
                <a:latin typeface="Roboto" pitchFamily="2" charset="0"/>
                <a:ea typeface="Roboto" pitchFamily="2" charset="0"/>
                <a:cs typeface="Arial" pitchFamily="34" charset="0"/>
              </a:rPr>
              <a:t>offers</a:t>
            </a:r>
            <a:r>
              <a:rPr kumimoji="0" lang="en-US" sz="1900" b="0" i="0" u="none" strike="noStrike" cap="none" normalizeH="0" dirty="0" smtClean="0">
                <a:ln>
                  <a:noFill/>
                </a:ln>
                <a:solidFill>
                  <a:srgbClr val="000000"/>
                </a:solidFill>
                <a:effectLst/>
                <a:latin typeface="Roboto" pitchFamily="2" charset="0"/>
                <a:ea typeface="Roboto" pitchFamily="2" charset="0"/>
                <a:cs typeface="Arial" pitchFamily="34" charset="0"/>
              </a:rPr>
              <a:t> your brand all </a:t>
            </a:r>
            <a:r>
              <a:rPr kumimoji="0" lang="en-US" sz="1900" b="0" i="0" u="none" strike="noStrike" cap="none" normalizeH="0" baseline="0" dirty="0" smtClean="0">
                <a:ln>
                  <a:noFill/>
                </a:ln>
                <a:solidFill>
                  <a:srgbClr val="000000"/>
                </a:solidFill>
                <a:effectLst/>
                <a:latin typeface="Roboto" pitchFamily="2" charset="0"/>
                <a:ea typeface="Roboto" pitchFamily="2" charset="0"/>
                <a:cs typeface="Arial" pitchFamily="34" charset="0"/>
              </a:rPr>
              <a:t>media solutions including Media Planning &amp; Buying, Digital Marketing, Ambient Media solutions, Experiential Marketing, Retail Management </a:t>
            </a:r>
            <a:r>
              <a:rPr lang="en-US" sz="1900" dirty="0" smtClean="0">
                <a:solidFill>
                  <a:srgbClr val="000000"/>
                </a:solidFill>
                <a:latin typeface="Roboto" pitchFamily="2" charset="0"/>
                <a:ea typeface="Roboto" pitchFamily="2" charset="0"/>
                <a:cs typeface="Arial" pitchFamily="34" charset="0"/>
              </a:rPr>
              <a:t>&amp; </a:t>
            </a:r>
            <a:r>
              <a:rPr kumimoji="0" lang="en-US" sz="1900" b="0" i="0" u="none" strike="noStrike" cap="none" normalizeH="0" baseline="0" dirty="0" smtClean="0">
                <a:ln>
                  <a:noFill/>
                </a:ln>
                <a:solidFill>
                  <a:srgbClr val="000000"/>
                </a:solidFill>
                <a:effectLst/>
                <a:latin typeface="Roboto" pitchFamily="2" charset="0"/>
                <a:ea typeface="Roboto" pitchFamily="2" charset="0"/>
                <a:cs typeface="Arial" pitchFamily="34" charset="0"/>
              </a:rPr>
              <a:t>Print Production. </a:t>
            </a:r>
          </a:p>
          <a:p>
            <a:pPr marL="0" marR="0" lvl="0" indent="0" algn="just" defTabSz="914400" rtl="0" eaLnBrk="1" fontAlgn="base" latinLnBrk="0" hangingPunct="1">
              <a:lnSpc>
                <a:spcPct val="100000"/>
              </a:lnSpc>
              <a:spcBef>
                <a:spcPct val="0"/>
              </a:spcBef>
              <a:spcAft>
                <a:spcPct val="0"/>
              </a:spcAft>
              <a:buClrTx/>
              <a:buSzTx/>
              <a:buFontTx/>
              <a:buNone/>
              <a:tabLst/>
            </a:pPr>
            <a:endParaRPr lang="en-US" sz="1900" dirty="0" smtClean="0">
              <a:solidFill>
                <a:srgbClr val="000000"/>
              </a:solidFill>
              <a:latin typeface="Roboto" pitchFamily="2" charset="0"/>
              <a:ea typeface="Roboto" pitchFamily="2"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dirty="0" smtClean="0">
                <a:ln>
                  <a:noFill/>
                </a:ln>
                <a:solidFill>
                  <a:srgbClr val="000000"/>
                </a:solidFill>
                <a:effectLst/>
                <a:latin typeface="Roboto" pitchFamily="2" charset="0"/>
                <a:ea typeface="Roboto" pitchFamily="2" charset="0"/>
                <a:cs typeface="Arial" pitchFamily="34" charset="0"/>
              </a:rPr>
              <a:t>Our partnership with clients in strategic communication to bringing long term advantage for their brands and the organization has not only given positive results but has also cemented our relationship. Breaking away from the conventional Ad Agency set up, we are also offering Social Media and Online Marketing with Website Design and Development SEO and SEM services.</a:t>
            </a:r>
            <a:endParaRPr kumimoji="0" lang="en-US" sz="1900" b="0" i="0" u="none" strike="noStrike" cap="none" normalizeH="0" baseline="0" dirty="0" smtClean="0">
              <a:ln>
                <a:noFill/>
              </a:ln>
              <a:solidFill>
                <a:schemeClr val="tx1"/>
              </a:solidFill>
              <a:effectLst/>
              <a:latin typeface="Roboto" pitchFamily="2" charset="0"/>
              <a:ea typeface="Roboto" pitchFamily="2" charset="0"/>
              <a:cs typeface="Arial" pitchFamily="34" charset="0"/>
            </a:endParaRPr>
          </a:p>
        </p:txBody>
      </p:sp>
      <p:sp>
        <p:nvSpPr>
          <p:cNvPr id="5" name="TextBox 4"/>
          <p:cNvSpPr txBox="1"/>
          <p:nvPr/>
        </p:nvSpPr>
        <p:spPr>
          <a:xfrm>
            <a:off x="402769" y="753296"/>
            <a:ext cx="2183678" cy="415498"/>
          </a:xfrm>
          <a:prstGeom prst="rect">
            <a:avLst/>
          </a:prstGeom>
          <a:noFill/>
        </p:spPr>
        <p:txBody>
          <a:bodyPr wrap="square" rtlCol="0">
            <a:spAutoFit/>
          </a:bodyPr>
          <a:lstStyle/>
          <a:p>
            <a:pPr algn="just"/>
            <a:r>
              <a:rPr lang="en-US" sz="2100" b="1" dirty="0" smtClean="0">
                <a:solidFill>
                  <a:srgbClr val="FF0000"/>
                </a:solidFill>
                <a:latin typeface="Roboto" pitchFamily="2" charset="0"/>
                <a:ea typeface="Roboto" pitchFamily="2" charset="0"/>
              </a:rPr>
              <a:t>About  Us : </a:t>
            </a:r>
          </a:p>
        </p:txBody>
      </p:sp>
      <p:pic>
        <p:nvPicPr>
          <p:cNvPr id="6" name="Picture 2" descr="C:\Users\admin\Downloads\Icons-01.png"/>
          <p:cNvPicPr>
            <a:picLocks noChangeAspect="1" noChangeArrowheads="1"/>
          </p:cNvPicPr>
          <p:nvPr/>
        </p:nvPicPr>
        <p:blipFill>
          <a:blip r:embed="rId3"/>
          <a:srcRect/>
          <a:stretch>
            <a:fillRect/>
          </a:stretch>
        </p:blipFill>
        <p:spPr bwMode="auto">
          <a:xfrm>
            <a:off x="346818" y="2795451"/>
            <a:ext cx="1680104" cy="1680104"/>
          </a:xfrm>
          <a:prstGeom prst="rect">
            <a:avLst/>
          </a:prstGeom>
          <a:noFill/>
        </p:spPr>
      </p:pic>
    </p:spTree>
    <p:extLst>
      <p:ext uri="{BB962C8B-B14F-4D97-AF65-F5344CB8AC3E}">
        <p14:creationId xmlns="" xmlns:p14="http://schemas.microsoft.com/office/powerpoint/2010/main" val="16900596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0"/>
            <a:ext cx="12195335" cy="6872068"/>
          </a:xfrm>
          <a:prstGeom prst="rect">
            <a:avLst/>
          </a:prstGeom>
        </p:spPr>
      </p:pic>
      <p:sp>
        <p:nvSpPr>
          <p:cNvPr id="7" name="TextBox 6"/>
          <p:cNvSpPr txBox="1"/>
          <p:nvPr/>
        </p:nvSpPr>
        <p:spPr>
          <a:xfrm>
            <a:off x="2050868" y="1463040"/>
            <a:ext cx="9723790" cy="1261884"/>
          </a:xfrm>
          <a:prstGeom prst="rect">
            <a:avLst/>
          </a:prstGeom>
          <a:noFill/>
        </p:spPr>
        <p:txBody>
          <a:bodyPr wrap="square" rtlCol="0">
            <a:spAutoFit/>
          </a:bodyPr>
          <a:lstStyle/>
          <a:p>
            <a:pPr algn="just"/>
            <a:r>
              <a:rPr lang="en-US" sz="1900" dirty="0" smtClean="0">
                <a:latin typeface="Roboto" pitchFamily="2" charset="0"/>
                <a:ea typeface="Roboto" pitchFamily="2" charset="0"/>
              </a:rPr>
              <a:t>When it comes to gaining exposure, it's the right kind of exposure that matters. At Seven Islands, we ensure that your campaigns reach out to the right target audiences, through the right mediums. Be it television, radio, print, outdoor or digital, we formulate the most effective media mixes and we manage and monitor them as well.</a:t>
            </a:r>
          </a:p>
        </p:txBody>
      </p:sp>
      <p:sp>
        <p:nvSpPr>
          <p:cNvPr id="8" name="TextBox 7"/>
          <p:cNvSpPr txBox="1"/>
          <p:nvPr/>
        </p:nvSpPr>
        <p:spPr>
          <a:xfrm>
            <a:off x="402768" y="687981"/>
            <a:ext cx="4090853" cy="415498"/>
          </a:xfrm>
          <a:prstGeom prst="rect">
            <a:avLst/>
          </a:prstGeom>
          <a:noFill/>
        </p:spPr>
        <p:txBody>
          <a:bodyPr wrap="square" rtlCol="0">
            <a:spAutoFit/>
          </a:bodyPr>
          <a:lstStyle/>
          <a:p>
            <a:pPr algn="just"/>
            <a:r>
              <a:rPr lang="en-US" sz="2100" b="1" dirty="0" smtClean="0">
                <a:solidFill>
                  <a:srgbClr val="FF0000"/>
                </a:solidFill>
                <a:latin typeface="Roboto" pitchFamily="2" charset="0"/>
                <a:ea typeface="Roboto" pitchFamily="2" charset="0"/>
              </a:rPr>
              <a:t>Media Management : </a:t>
            </a:r>
          </a:p>
        </p:txBody>
      </p:sp>
      <p:pic>
        <p:nvPicPr>
          <p:cNvPr id="9" name="Picture 2"/>
          <p:cNvPicPr>
            <a:picLocks noChangeAspect="1" noChangeArrowheads="1"/>
          </p:cNvPicPr>
          <p:nvPr/>
        </p:nvPicPr>
        <p:blipFill>
          <a:blip r:embed="rId3"/>
          <a:srcRect l="374" t="2184" r="1346"/>
          <a:stretch>
            <a:fillRect/>
          </a:stretch>
        </p:blipFill>
        <p:spPr bwMode="auto">
          <a:xfrm>
            <a:off x="431075" y="3221504"/>
            <a:ext cx="11329516" cy="3104965"/>
          </a:xfrm>
          <a:prstGeom prst="rect">
            <a:avLst/>
          </a:prstGeom>
          <a:noFill/>
          <a:ln w="9525">
            <a:noFill/>
            <a:miter lim="800000"/>
            <a:headEnd/>
            <a:tailEnd/>
          </a:ln>
          <a:effectLst/>
        </p:spPr>
      </p:pic>
      <p:pic>
        <p:nvPicPr>
          <p:cNvPr id="10" name="Picture 3" descr="C:\Users\admin\Downloads\Icons-03.png"/>
          <p:cNvPicPr>
            <a:picLocks noChangeAspect="1" noChangeArrowheads="1"/>
          </p:cNvPicPr>
          <p:nvPr/>
        </p:nvPicPr>
        <p:blipFill>
          <a:blip r:embed="rId4"/>
          <a:srcRect/>
          <a:stretch>
            <a:fillRect/>
          </a:stretch>
        </p:blipFill>
        <p:spPr bwMode="auto">
          <a:xfrm>
            <a:off x="505100" y="1543597"/>
            <a:ext cx="1088568" cy="1088568"/>
          </a:xfrm>
          <a:prstGeom prst="rect">
            <a:avLst/>
          </a:prstGeom>
          <a:noFill/>
        </p:spPr>
      </p:pic>
    </p:spTree>
    <p:extLst>
      <p:ext uri="{BB962C8B-B14F-4D97-AF65-F5344CB8AC3E}">
        <p14:creationId xmlns="" xmlns:p14="http://schemas.microsoft.com/office/powerpoint/2010/main" val="16900596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0"/>
            <a:ext cx="12195335" cy="6872068"/>
          </a:xfrm>
          <a:prstGeom prst="rect">
            <a:avLst/>
          </a:prstGeom>
        </p:spPr>
      </p:pic>
      <p:sp>
        <p:nvSpPr>
          <p:cNvPr id="4" name="TextBox 3"/>
          <p:cNvSpPr txBox="1"/>
          <p:nvPr/>
        </p:nvSpPr>
        <p:spPr>
          <a:xfrm>
            <a:off x="2497205" y="1463040"/>
            <a:ext cx="9333724" cy="1554272"/>
          </a:xfrm>
          <a:prstGeom prst="rect">
            <a:avLst/>
          </a:prstGeom>
          <a:noFill/>
        </p:spPr>
        <p:txBody>
          <a:bodyPr wrap="square" rtlCol="0">
            <a:spAutoFit/>
          </a:bodyPr>
          <a:lstStyle/>
          <a:p>
            <a:pPr algn="just"/>
            <a:r>
              <a:rPr lang="en-US" sz="1900" dirty="0" smtClean="0">
                <a:latin typeface="Roboto" pitchFamily="2" charset="0"/>
                <a:ea typeface="Roboto" pitchFamily="2" charset="0"/>
              </a:rPr>
              <a:t>We also specialize in impressions that can't be quantified. Our out of home media expertise and connections is the key to your brand's enhanced reach. Right from traditional formats such as Hoardings, Gantry's, Bus Q Shelter, Airport &amp; Railway Stations, we're well versed when it comes to conceptualizing and executing various outdoor campaigns and out of home installations.</a:t>
            </a:r>
          </a:p>
        </p:txBody>
      </p:sp>
      <p:sp>
        <p:nvSpPr>
          <p:cNvPr id="5" name="TextBox 4"/>
          <p:cNvSpPr txBox="1"/>
          <p:nvPr/>
        </p:nvSpPr>
        <p:spPr>
          <a:xfrm>
            <a:off x="376642" y="687981"/>
            <a:ext cx="2144487" cy="415498"/>
          </a:xfrm>
          <a:prstGeom prst="rect">
            <a:avLst/>
          </a:prstGeom>
          <a:noFill/>
        </p:spPr>
        <p:txBody>
          <a:bodyPr wrap="square" rtlCol="0">
            <a:spAutoFit/>
          </a:bodyPr>
          <a:lstStyle/>
          <a:p>
            <a:pPr algn="just"/>
            <a:r>
              <a:rPr lang="en-US" sz="2100" b="1" dirty="0" smtClean="0">
                <a:solidFill>
                  <a:srgbClr val="FF0000"/>
                </a:solidFill>
                <a:latin typeface="Roboto" pitchFamily="2" charset="0"/>
                <a:ea typeface="Roboto" pitchFamily="2" charset="0"/>
              </a:rPr>
              <a:t>Out of Home : </a:t>
            </a:r>
          </a:p>
        </p:txBody>
      </p:sp>
      <p:pic>
        <p:nvPicPr>
          <p:cNvPr id="6" name="Picture 3" descr="C:\Users\admin\Downloads\Icons-04.png"/>
          <p:cNvPicPr>
            <a:picLocks noChangeAspect="1" noChangeArrowheads="1"/>
          </p:cNvPicPr>
          <p:nvPr/>
        </p:nvPicPr>
        <p:blipFill>
          <a:blip r:embed="rId3"/>
          <a:srcRect/>
          <a:stretch>
            <a:fillRect/>
          </a:stretch>
        </p:blipFill>
        <p:spPr bwMode="auto">
          <a:xfrm>
            <a:off x="511630" y="1567542"/>
            <a:ext cx="1410790" cy="1410790"/>
          </a:xfrm>
          <a:prstGeom prst="rect">
            <a:avLst/>
          </a:prstGeom>
          <a:noFill/>
        </p:spPr>
      </p:pic>
      <p:pic>
        <p:nvPicPr>
          <p:cNvPr id="7" name="Picture 2"/>
          <p:cNvPicPr>
            <a:picLocks noChangeAspect="1" noChangeArrowheads="1"/>
          </p:cNvPicPr>
          <p:nvPr/>
        </p:nvPicPr>
        <p:blipFill>
          <a:blip r:embed="rId4"/>
          <a:srcRect l="6100" t="69089" r="61425" b="19667"/>
          <a:stretch>
            <a:fillRect/>
          </a:stretch>
        </p:blipFill>
        <p:spPr bwMode="auto">
          <a:xfrm>
            <a:off x="556592" y="3390317"/>
            <a:ext cx="11189931" cy="2871234"/>
          </a:xfrm>
          <a:prstGeom prst="rect">
            <a:avLst/>
          </a:prstGeom>
          <a:noFill/>
          <a:ln w="9525">
            <a:noFill/>
            <a:miter lim="800000"/>
            <a:headEnd/>
            <a:tailEnd/>
          </a:ln>
          <a:effectLst/>
        </p:spPr>
      </p:pic>
    </p:spTree>
    <p:extLst>
      <p:ext uri="{BB962C8B-B14F-4D97-AF65-F5344CB8AC3E}">
        <p14:creationId xmlns="" xmlns:p14="http://schemas.microsoft.com/office/powerpoint/2010/main" val="16900596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0"/>
            <a:ext cx="12195335" cy="6872068"/>
          </a:xfrm>
          <a:prstGeom prst="rect">
            <a:avLst/>
          </a:prstGeom>
        </p:spPr>
      </p:pic>
      <p:sp>
        <p:nvSpPr>
          <p:cNvPr id="4" name="TextBox 3"/>
          <p:cNvSpPr txBox="1"/>
          <p:nvPr/>
        </p:nvSpPr>
        <p:spPr>
          <a:xfrm>
            <a:off x="2324810" y="1370465"/>
            <a:ext cx="9477984" cy="1554272"/>
          </a:xfrm>
          <a:prstGeom prst="rect">
            <a:avLst/>
          </a:prstGeom>
          <a:noFill/>
        </p:spPr>
        <p:txBody>
          <a:bodyPr wrap="square" rtlCol="0">
            <a:spAutoFit/>
          </a:bodyPr>
          <a:lstStyle/>
          <a:p>
            <a:pPr algn="just"/>
            <a:r>
              <a:rPr lang="en-US" sz="1900" dirty="0" smtClean="0">
                <a:latin typeface="Roboto" pitchFamily="2" charset="0"/>
                <a:ea typeface="Roboto" pitchFamily="2" charset="0"/>
              </a:rPr>
              <a:t>Ambient Media is all about captive audience and high dwell time areas where audience is in receptive mode giving high visibility to the communication of the brand. Ambient media is an extension to OOH where people are on move and in out of home space.  In Ambient media space your brand have the opportunity to advertise in Cinema, Malls &amp; Multiplexes, Super Markets, Coffee Shops &amp; Restaurants. </a:t>
            </a:r>
          </a:p>
        </p:txBody>
      </p:sp>
      <p:sp>
        <p:nvSpPr>
          <p:cNvPr id="5" name="TextBox 4"/>
          <p:cNvSpPr txBox="1"/>
          <p:nvPr/>
        </p:nvSpPr>
        <p:spPr>
          <a:xfrm>
            <a:off x="363579" y="687981"/>
            <a:ext cx="3320145" cy="415498"/>
          </a:xfrm>
          <a:prstGeom prst="rect">
            <a:avLst/>
          </a:prstGeom>
          <a:noFill/>
        </p:spPr>
        <p:txBody>
          <a:bodyPr wrap="square" rtlCol="0">
            <a:spAutoFit/>
          </a:bodyPr>
          <a:lstStyle/>
          <a:p>
            <a:pPr algn="just"/>
            <a:r>
              <a:rPr lang="en-US" sz="2100" b="1" dirty="0" smtClean="0">
                <a:solidFill>
                  <a:srgbClr val="FF0000"/>
                </a:solidFill>
                <a:latin typeface="Roboto" pitchFamily="2" charset="0"/>
                <a:ea typeface="Roboto" pitchFamily="2" charset="0"/>
              </a:rPr>
              <a:t>Ambient  Media  : </a:t>
            </a:r>
          </a:p>
        </p:txBody>
      </p:sp>
      <p:pic>
        <p:nvPicPr>
          <p:cNvPr id="6" name="Picture 2" descr="C:\Users\admin\Downloads\Icons-07.png"/>
          <p:cNvPicPr>
            <a:picLocks noChangeAspect="1" noChangeArrowheads="1"/>
          </p:cNvPicPr>
          <p:nvPr/>
        </p:nvPicPr>
        <p:blipFill>
          <a:blip r:embed="rId3"/>
          <a:srcRect/>
          <a:stretch>
            <a:fillRect/>
          </a:stretch>
        </p:blipFill>
        <p:spPr bwMode="auto">
          <a:xfrm>
            <a:off x="524687" y="1477333"/>
            <a:ext cx="1095107" cy="1095107"/>
          </a:xfrm>
          <a:prstGeom prst="rect">
            <a:avLst/>
          </a:prstGeom>
          <a:noFill/>
        </p:spPr>
      </p:pic>
      <p:pic>
        <p:nvPicPr>
          <p:cNvPr id="7" name="Picture 2"/>
          <p:cNvPicPr>
            <a:picLocks noChangeAspect="1" noChangeArrowheads="1"/>
          </p:cNvPicPr>
          <p:nvPr/>
        </p:nvPicPr>
        <p:blipFill>
          <a:blip r:embed="rId4"/>
          <a:srcRect l="53321" t="34318" r="14334" b="54461"/>
          <a:stretch>
            <a:fillRect/>
          </a:stretch>
        </p:blipFill>
        <p:spPr bwMode="auto">
          <a:xfrm>
            <a:off x="516837" y="3334044"/>
            <a:ext cx="11300025" cy="3014558"/>
          </a:xfrm>
          <a:prstGeom prst="rect">
            <a:avLst/>
          </a:prstGeom>
          <a:noFill/>
          <a:ln w="9525">
            <a:noFill/>
            <a:miter lim="800000"/>
            <a:headEnd/>
            <a:tailEnd/>
          </a:ln>
          <a:effectLst/>
        </p:spPr>
      </p:pic>
    </p:spTree>
    <p:extLst>
      <p:ext uri="{BB962C8B-B14F-4D97-AF65-F5344CB8AC3E}">
        <p14:creationId xmlns="" xmlns:p14="http://schemas.microsoft.com/office/powerpoint/2010/main" val="16900596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0"/>
            <a:ext cx="12195335" cy="6872068"/>
          </a:xfrm>
          <a:prstGeom prst="rect">
            <a:avLst/>
          </a:prstGeom>
        </p:spPr>
      </p:pic>
      <p:sp>
        <p:nvSpPr>
          <p:cNvPr id="4" name="TextBox 3"/>
          <p:cNvSpPr txBox="1"/>
          <p:nvPr/>
        </p:nvSpPr>
        <p:spPr>
          <a:xfrm>
            <a:off x="2275133" y="1463040"/>
            <a:ext cx="9569864" cy="1593460"/>
          </a:xfrm>
          <a:prstGeom prst="rect">
            <a:avLst/>
          </a:prstGeom>
          <a:noFill/>
        </p:spPr>
        <p:txBody>
          <a:bodyPr wrap="square" rtlCol="0">
            <a:spAutoFit/>
          </a:bodyPr>
          <a:lstStyle/>
          <a:p>
            <a:pPr algn="just"/>
            <a:r>
              <a:rPr lang="en-US" sz="1900" dirty="0" smtClean="0">
                <a:latin typeface="Roboto" pitchFamily="2" charset="0"/>
                <a:ea typeface="Roboto" pitchFamily="2" charset="0"/>
              </a:rPr>
              <a:t>Our digital marketing team is well versed when it comes to managing and promoting your brand on various digital platforms. Content generation, Social Media Management, Search Engine Optimization, Search Engine Marketing, managing your websites, </a:t>
            </a:r>
            <a:r>
              <a:rPr lang="en-US" sz="1900" dirty="0" err="1" smtClean="0">
                <a:latin typeface="Roboto" pitchFamily="2" charset="0"/>
                <a:ea typeface="Roboto" pitchFamily="2" charset="0"/>
              </a:rPr>
              <a:t>Instagram</a:t>
            </a:r>
            <a:r>
              <a:rPr lang="en-US" sz="1900" dirty="0" smtClean="0">
                <a:latin typeface="Roboto" pitchFamily="2" charset="0"/>
                <a:ea typeface="Roboto" pitchFamily="2" charset="0"/>
              </a:rPr>
              <a:t> handles and </a:t>
            </a:r>
            <a:r>
              <a:rPr lang="en-US" sz="1900" dirty="0" err="1" smtClean="0">
                <a:latin typeface="Roboto" pitchFamily="2" charset="0"/>
                <a:ea typeface="Roboto" pitchFamily="2" charset="0"/>
              </a:rPr>
              <a:t>Youtube</a:t>
            </a:r>
            <a:r>
              <a:rPr lang="en-US" sz="1900" dirty="0" smtClean="0">
                <a:latin typeface="Roboto" pitchFamily="2" charset="0"/>
                <a:ea typeface="Roboto" pitchFamily="2" charset="0"/>
              </a:rPr>
              <a:t> channels are some of the services on our digital platter.</a:t>
            </a:r>
          </a:p>
        </p:txBody>
      </p:sp>
      <p:sp>
        <p:nvSpPr>
          <p:cNvPr id="5" name="TextBox 4"/>
          <p:cNvSpPr txBox="1"/>
          <p:nvPr/>
        </p:nvSpPr>
        <p:spPr>
          <a:xfrm>
            <a:off x="376642" y="687981"/>
            <a:ext cx="3320145" cy="415498"/>
          </a:xfrm>
          <a:prstGeom prst="rect">
            <a:avLst/>
          </a:prstGeom>
          <a:noFill/>
        </p:spPr>
        <p:txBody>
          <a:bodyPr wrap="square" rtlCol="0">
            <a:spAutoFit/>
          </a:bodyPr>
          <a:lstStyle/>
          <a:p>
            <a:pPr algn="just"/>
            <a:r>
              <a:rPr lang="en-US" sz="2100" b="1" dirty="0" smtClean="0">
                <a:solidFill>
                  <a:srgbClr val="FF0000"/>
                </a:solidFill>
                <a:latin typeface="Roboto" pitchFamily="2" charset="0"/>
                <a:ea typeface="Roboto" pitchFamily="2" charset="0"/>
              </a:rPr>
              <a:t>Digital Marketing : </a:t>
            </a:r>
          </a:p>
        </p:txBody>
      </p:sp>
      <p:pic>
        <p:nvPicPr>
          <p:cNvPr id="6" name="Picture 2"/>
          <p:cNvPicPr>
            <a:picLocks noChangeAspect="1" noChangeArrowheads="1"/>
          </p:cNvPicPr>
          <p:nvPr/>
        </p:nvPicPr>
        <p:blipFill>
          <a:blip r:embed="rId3"/>
          <a:srcRect/>
          <a:stretch>
            <a:fillRect/>
          </a:stretch>
        </p:blipFill>
        <p:spPr bwMode="auto">
          <a:xfrm>
            <a:off x="491099" y="3354931"/>
            <a:ext cx="11311695" cy="2867130"/>
          </a:xfrm>
          <a:prstGeom prst="rect">
            <a:avLst/>
          </a:prstGeom>
          <a:noFill/>
          <a:ln w="9525">
            <a:noFill/>
            <a:miter lim="800000"/>
            <a:headEnd/>
            <a:tailEnd/>
          </a:ln>
          <a:effectLst/>
        </p:spPr>
      </p:pic>
      <p:pic>
        <p:nvPicPr>
          <p:cNvPr id="7" name="Picture 3" descr="C:\Users\admin\Downloads\Icons-08.png"/>
          <p:cNvPicPr>
            <a:picLocks noChangeAspect="1" noChangeArrowheads="1"/>
          </p:cNvPicPr>
          <p:nvPr/>
        </p:nvPicPr>
        <p:blipFill>
          <a:blip r:embed="rId4"/>
          <a:srcRect/>
          <a:stretch>
            <a:fillRect/>
          </a:stretch>
        </p:blipFill>
        <p:spPr bwMode="auto">
          <a:xfrm>
            <a:off x="509457" y="1606718"/>
            <a:ext cx="1332406" cy="1332406"/>
          </a:xfrm>
          <a:prstGeom prst="rect">
            <a:avLst/>
          </a:prstGeom>
          <a:noFill/>
        </p:spPr>
      </p:pic>
    </p:spTree>
    <p:extLst>
      <p:ext uri="{BB962C8B-B14F-4D97-AF65-F5344CB8AC3E}">
        <p14:creationId xmlns="" xmlns:p14="http://schemas.microsoft.com/office/powerpoint/2010/main" val="16900596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0"/>
            <a:ext cx="12195335" cy="6872068"/>
          </a:xfrm>
          <a:prstGeom prst="rect">
            <a:avLst/>
          </a:prstGeom>
        </p:spPr>
      </p:pic>
      <p:sp>
        <p:nvSpPr>
          <p:cNvPr id="4" name="TextBox 3"/>
          <p:cNvSpPr txBox="1"/>
          <p:nvPr/>
        </p:nvSpPr>
        <p:spPr>
          <a:xfrm>
            <a:off x="2246811" y="1463040"/>
            <a:ext cx="9513780" cy="1554272"/>
          </a:xfrm>
          <a:prstGeom prst="rect">
            <a:avLst/>
          </a:prstGeom>
          <a:noFill/>
        </p:spPr>
        <p:txBody>
          <a:bodyPr wrap="square" rtlCol="0">
            <a:spAutoFit/>
          </a:bodyPr>
          <a:lstStyle/>
          <a:p>
            <a:pPr algn="just"/>
            <a:r>
              <a:rPr lang="en-US" sz="1900" dirty="0" smtClean="0">
                <a:latin typeface="Roboto" pitchFamily="2" charset="0"/>
                <a:ea typeface="Roboto" pitchFamily="2" charset="0"/>
              </a:rPr>
              <a:t>When brands become human, it's only because of the experience they deliver on a personal basis. Our experiential marketing solutions are catered towards propelling your brand beyond conventional mediums, through activations, on ground promotions and customized events. Creating optimum engagement is what we do best, and no better way than connecting directly to those who matter.</a:t>
            </a:r>
          </a:p>
        </p:txBody>
      </p:sp>
      <p:sp>
        <p:nvSpPr>
          <p:cNvPr id="5" name="TextBox 4"/>
          <p:cNvSpPr txBox="1"/>
          <p:nvPr/>
        </p:nvSpPr>
        <p:spPr>
          <a:xfrm>
            <a:off x="389705" y="687981"/>
            <a:ext cx="3320145" cy="415498"/>
          </a:xfrm>
          <a:prstGeom prst="rect">
            <a:avLst/>
          </a:prstGeom>
          <a:noFill/>
        </p:spPr>
        <p:txBody>
          <a:bodyPr wrap="square" rtlCol="0">
            <a:spAutoFit/>
          </a:bodyPr>
          <a:lstStyle/>
          <a:p>
            <a:pPr algn="just"/>
            <a:r>
              <a:rPr lang="en-US" sz="2100" b="1" dirty="0" smtClean="0">
                <a:solidFill>
                  <a:srgbClr val="FF0000"/>
                </a:solidFill>
                <a:latin typeface="Roboto" pitchFamily="2" charset="0"/>
                <a:ea typeface="Roboto" pitchFamily="2" charset="0"/>
              </a:rPr>
              <a:t>Experiential Marketing : </a:t>
            </a:r>
          </a:p>
        </p:txBody>
      </p:sp>
      <p:pic>
        <p:nvPicPr>
          <p:cNvPr id="6" name="Picture 2"/>
          <p:cNvPicPr>
            <a:picLocks noChangeAspect="1" noChangeArrowheads="1"/>
          </p:cNvPicPr>
          <p:nvPr/>
        </p:nvPicPr>
        <p:blipFill>
          <a:blip r:embed="rId3"/>
          <a:srcRect/>
          <a:stretch>
            <a:fillRect/>
          </a:stretch>
        </p:blipFill>
        <p:spPr bwMode="auto">
          <a:xfrm>
            <a:off x="505099" y="3429494"/>
            <a:ext cx="11171086" cy="2861876"/>
          </a:xfrm>
          <a:prstGeom prst="rect">
            <a:avLst/>
          </a:prstGeom>
          <a:noFill/>
          <a:ln w="9525">
            <a:noFill/>
            <a:miter lim="800000"/>
            <a:headEnd/>
            <a:tailEnd/>
          </a:ln>
          <a:effectLst/>
        </p:spPr>
      </p:pic>
      <p:pic>
        <p:nvPicPr>
          <p:cNvPr id="7" name="Picture 3" descr="C:\Users\admin\Downloads\Icons-09.png"/>
          <p:cNvPicPr>
            <a:picLocks noChangeAspect="1" noChangeArrowheads="1"/>
          </p:cNvPicPr>
          <p:nvPr/>
        </p:nvPicPr>
        <p:blipFill>
          <a:blip r:embed="rId4"/>
          <a:srcRect/>
          <a:stretch>
            <a:fillRect/>
          </a:stretch>
        </p:blipFill>
        <p:spPr bwMode="auto">
          <a:xfrm>
            <a:off x="506836" y="1529116"/>
            <a:ext cx="1374215" cy="1378677"/>
          </a:xfrm>
          <a:prstGeom prst="rect">
            <a:avLst/>
          </a:prstGeom>
          <a:noFill/>
        </p:spPr>
      </p:pic>
    </p:spTree>
    <p:extLst>
      <p:ext uri="{BB962C8B-B14F-4D97-AF65-F5344CB8AC3E}">
        <p14:creationId xmlns="" xmlns:p14="http://schemas.microsoft.com/office/powerpoint/2010/main" val="16900596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0"/>
            <a:ext cx="12195335" cy="6872068"/>
          </a:xfrm>
          <a:prstGeom prst="rect">
            <a:avLst/>
          </a:prstGeom>
        </p:spPr>
      </p:pic>
      <p:sp>
        <p:nvSpPr>
          <p:cNvPr id="4" name="TextBox 3"/>
          <p:cNvSpPr txBox="1"/>
          <p:nvPr/>
        </p:nvSpPr>
        <p:spPr>
          <a:xfrm>
            <a:off x="2521129" y="1463040"/>
            <a:ext cx="9323867" cy="1547446"/>
          </a:xfrm>
          <a:prstGeom prst="rect">
            <a:avLst/>
          </a:prstGeom>
          <a:noFill/>
        </p:spPr>
        <p:txBody>
          <a:bodyPr wrap="square" rtlCol="0">
            <a:spAutoFit/>
          </a:bodyPr>
          <a:lstStyle/>
          <a:p>
            <a:pPr algn="just"/>
            <a:r>
              <a:rPr lang="en-US" sz="1900" dirty="0" smtClean="0">
                <a:latin typeface="Roboto" pitchFamily="2" charset="0"/>
                <a:ea typeface="Roboto" pitchFamily="2" charset="0"/>
              </a:rPr>
              <a:t>We are adept at crossing mediums to deliver ideal marketing solutions as well as highly intrinsic when it comes to guiding you through effective strategies to accentuate your retail spaces. Our Store Design, Signage, Visual Merchandising &amp; Trade Marketing expertise will only heighten your customer's experience and leave an impression that will trigger them to come back for more.</a:t>
            </a:r>
          </a:p>
        </p:txBody>
      </p:sp>
      <p:sp>
        <p:nvSpPr>
          <p:cNvPr id="5" name="TextBox 4"/>
          <p:cNvSpPr txBox="1"/>
          <p:nvPr/>
        </p:nvSpPr>
        <p:spPr>
          <a:xfrm>
            <a:off x="363579" y="687981"/>
            <a:ext cx="3320145" cy="400110"/>
          </a:xfrm>
          <a:prstGeom prst="rect">
            <a:avLst/>
          </a:prstGeom>
          <a:noFill/>
        </p:spPr>
        <p:txBody>
          <a:bodyPr wrap="square" rtlCol="0">
            <a:spAutoFit/>
          </a:bodyPr>
          <a:lstStyle/>
          <a:p>
            <a:pPr algn="just"/>
            <a:r>
              <a:rPr lang="en-US" sz="2000" b="1" dirty="0" smtClean="0">
                <a:solidFill>
                  <a:srgbClr val="FF0000"/>
                </a:solidFill>
                <a:latin typeface="Roboto" pitchFamily="2" charset="0"/>
                <a:ea typeface="Roboto" pitchFamily="2" charset="0"/>
              </a:rPr>
              <a:t>Retail Management : </a:t>
            </a:r>
          </a:p>
        </p:txBody>
      </p:sp>
      <p:pic>
        <p:nvPicPr>
          <p:cNvPr id="6" name="Picture 3" descr="C:\Users\admin\Downloads\Icons-05.png"/>
          <p:cNvPicPr>
            <a:picLocks noChangeAspect="1" noChangeArrowheads="1"/>
          </p:cNvPicPr>
          <p:nvPr/>
        </p:nvPicPr>
        <p:blipFill>
          <a:blip r:embed="rId3"/>
          <a:srcRect/>
          <a:stretch>
            <a:fillRect/>
          </a:stretch>
        </p:blipFill>
        <p:spPr bwMode="auto">
          <a:xfrm>
            <a:off x="441959" y="1546236"/>
            <a:ext cx="1386841" cy="1342180"/>
          </a:xfrm>
          <a:prstGeom prst="rect">
            <a:avLst/>
          </a:prstGeom>
          <a:noFill/>
        </p:spPr>
      </p:pic>
      <p:pic>
        <p:nvPicPr>
          <p:cNvPr id="7" name="Picture 2"/>
          <p:cNvPicPr>
            <a:picLocks noChangeAspect="1" noChangeArrowheads="1"/>
          </p:cNvPicPr>
          <p:nvPr/>
        </p:nvPicPr>
        <p:blipFill>
          <a:blip r:embed="rId4"/>
          <a:srcRect l="53309" t="80402" r="14474" b="9039"/>
          <a:stretch>
            <a:fillRect/>
          </a:stretch>
        </p:blipFill>
        <p:spPr bwMode="auto">
          <a:xfrm>
            <a:off x="424567" y="3446585"/>
            <a:ext cx="11343131" cy="2689167"/>
          </a:xfrm>
          <a:prstGeom prst="rect">
            <a:avLst/>
          </a:prstGeom>
          <a:noFill/>
          <a:ln w="9525">
            <a:noFill/>
            <a:miter lim="800000"/>
            <a:headEnd/>
            <a:tailEnd/>
          </a:ln>
          <a:effectLst/>
        </p:spPr>
      </p:pic>
    </p:spTree>
    <p:extLst>
      <p:ext uri="{BB962C8B-B14F-4D97-AF65-F5344CB8AC3E}">
        <p14:creationId xmlns="" xmlns:p14="http://schemas.microsoft.com/office/powerpoint/2010/main" val="16900596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0"/>
            <a:ext cx="12195335" cy="6872068"/>
          </a:xfrm>
          <a:prstGeom prst="rect">
            <a:avLst/>
          </a:prstGeom>
        </p:spPr>
      </p:pic>
      <p:sp>
        <p:nvSpPr>
          <p:cNvPr id="4" name="TextBox 3"/>
          <p:cNvSpPr txBox="1"/>
          <p:nvPr/>
        </p:nvSpPr>
        <p:spPr>
          <a:xfrm>
            <a:off x="2207622" y="1463040"/>
            <a:ext cx="9581103" cy="1554272"/>
          </a:xfrm>
          <a:prstGeom prst="rect">
            <a:avLst/>
          </a:prstGeom>
          <a:noFill/>
        </p:spPr>
        <p:txBody>
          <a:bodyPr wrap="square" rtlCol="0">
            <a:spAutoFit/>
          </a:bodyPr>
          <a:lstStyle/>
          <a:p>
            <a:pPr algn="just"/>
            <a:r>
              <a:rPr lang="en-US" sz="1900" dirty="0" smtClean="0">
                <a:latin typeface="Roboto" pitchFamily="2" charset="0"/>
                <a:ea typeface="Roboto" pitchFamily="2" charset="0"/>
              </a:rPr>
              <a:t>From print, to audio to film, we attain the right partners to work with us when it comes to executing your specialized campaigns. With utmost quality being maintained in the pre-production stages, we execute intricate supervision and meticulous planning in the post production aspects as well - carefully managing and delivering only the best output through the most efficient minds in the industry. </a:t>
            </a:r>
          </a:p>
        </p:txBody>
      </p:sp>
      <p:sp>
        <p:nvSpPr>
          <p:cNvPr id="5" name="TextBox 4"/>
          <p:cNvSpPr txBox="1"/>
          <p:nvPr/>
        </p:nvSpPr>
        <p:spPr>
          <a:xfrm>
            <a:off x="363579" y="687981"/>
            <a:ext cx="3320145" cy="415498"/>
          </a:xfrm>
          <a:prstGeom prst="rect">
            <a:avLst/>
          </a:prstGeom>
          <a:noFill/>
        </p:spPr>
        <p:txBody>
          <a:bodyPr wrap="square" rtlCol="0">
            <a:spAutoFit/>
          </a:bodyPr>
          <a:lstStyle/>
          <a:p>
            <a:pPr algn="just"/>
            <a:r>
              <a:rPr lang="en-US" sz="2100" b="1" dirty="0" smtClean="0">
                <a:solidFill>
                  <a:srgbClr val="FF0000"/>
                </a:solidFill>
                <a:latin typeface="Roboto" pitchFamily="2" charset="0"/>
                <a:ea typeface="Roboto" pitchFamily="2" charset="0"/>
              </a:rPr>
              <a:t>Print Production : </a:t>
            </a:r>
          </a:p>
        </p:txBody>
      </p:sp>
      <p:pic>
        <p:nvPicPr>
          <p:cNvPr id="6" name="Picture 2"/>
          <p:cNvPicPr>
            <a:picLocks noChangeAspect="1" noChangeArrowheads="1"/>
          </p:cNvPicPr>
          <p:nvPr/>
        </p:nvPicPr>
        <p:blipFill>
          <a:blip r:embed="rId3"/>
          <a:srcRect/>
          <a:stretch>
            <a:fillRect/>
          </a:stretch>
        </p:blipFill>
        <p:spPr bwMode="auto">
          <a:xfrm>
            <a:off x="397564" y="3156329"/>
            <a:ext cx="11419297" cy="2936095"/>
          </a:xfrm>
          <a:prstGeom prst="rect">
            <a:avLst/>
          </a:prstGeom>
          <a:noFill/>
          <a:ln w="9525">
            <a:noFill/>
            <a:miter lim="800000"/>
            <a:headEnd/>
            <a:tailEnd/>
          </a:ln>
          <a:effectLst/>
        </p:spPr>
      </p:pic>
      <p:pic>
        <p:nvPicPr>
          <p:cNvPr id="7" name="Picture 3" descr="C:\Users\admin\Downloads\Icons-06.png"/>
          <p:cNvPicPr>
            <a:picLocks noChangeAspect="1" noChangeArrowheads="1"/>
          </p:cNvPicPr>
          <p:nvPr/>
        </p:nvPicPr>
        <p:blipFill>
          <a:blip r:embed="rId4"/>
          <a:srcRect/>
          <a:stretch>
            <a:fillRect/>
          </a:stretch>
        </p:blipFill>
        <p:spPr bwMode="auto">
          <a:xfrm>
            <a:off x="446530" y="1542206"/>
            <a:ext cx="1395333" cy="1326398"/>
          </a:xfrm>
          <a:prstGeom prst="rect">
            <a:avLst/>
          </a:prstGeom>
          <a:noFill/>
        </p:spPr>
      </p:pic>
    </p:spTree>
    <p:extLst>
      <p:ext uri="{BB962C8B-B14F-4D97-AF65-F5344CB8AC3E}">
        <p14:creationId xmlns="" xmlns:p14="http://schemas.microsoft.com/office/powerpoint/2010/main" val="169005961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 xmlns:thm15="http://schemas.microsoft.com/office/thememl/2012/main" name="Integral" id="{3577F8C9-A904-41D8-97D2-FD898F53F20E}" vid="{A41AC481-B287-49C8-90EF-C669597D2D0A}"/>
    </a:ext>
  </a:extLst>
</a:theme>
</file>

<file path=docProps/app.xml><?xml version="1.0" encoding="utf-8"?>
<Properties xmlns="http://schemas.openxmlformats.org/officeDocument/2006/extended-properties" xmlns:vt="http://schemas.openxmlformats.org/officeDocument/2006/docPropsVTypes">
  <Template>Integral</Template>
  <TotalTime>5131</TotalTime>
  <Words>586</Words>
  <Application>Microsoft Office PowerPoint</Application>
  <PresentationFormat>Custom</PresentationFormat>
  <Paragraphs>20</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Integral</vt:lpstr>
      <vt:lpstr>Slide 1</vt:lpstr>
      <vt:lpstr>Slide 2</vt:lpstr>
      <vt:lpstr>Slide 3</vt:lpstr>
      <vt:lpstr>Slide 4</vt:lpstr>
      <vt:lpstr>Slide 5</vt:lpstr>
      <vt:lpstr>Slide 6</vt:lpstr>
      <vt:lpstr>Slide 7</vt:lpstr>
      <vt:lpstr>Slide 8</vt:lpstr>
      <vt:lpstr>Slide 9</vt:lpstr>
      <vt:lpstr>Slide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 agriware housing &amp; Collateral management</dc:title>
  <dc:creator>Dhruv</dc:creator>
  <cp:lastModifiedBy>admin</cp:lastModifiedBy>
  <cp:revision>45</cp:revision>
  <dcterms:created xsi:type="dcterms:W3CDTF">2018-04-10T14:40:30Z</dcterms:created>
  <dcterms:modified xsi:type="dcterms:W3CDTF">2018-06-28T11:58:51Z</dcterms:modified>
</cp:coreProperties>
</file>